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7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32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9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3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17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1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0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32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85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9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8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04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E9391-3806-4940-B6D3-4B6A20DA3CF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4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random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Augmented assignment; Boolean logic; random numbers</a:t>
            </a:r>
          </a:p>
          <a:p>
            <a:r>
              <a:rPr lang="en-US" dirty="0" smtClean="0"/>
              <a:t>Taken 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complicated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(not A or not B)</a:t>
            </a:r>
          </a:p>
          <a:p>
            <a:pPr marL="0" indent="0" algn="ctr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470248"/>
              </p:ext>
            </p:extLst>
          </p:nvPr>
        </p:nvGraphicFramePr>
        <p:xfrm>
          <a:off x="2685142" y="2668208"/>
          <a:ext cx="520290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008"/>
                <a:gridCol w="699008"/>
                <a:gridCol w="749618"/>
                <a:gridCol w="740092"/>
                <a:gridCol w="1539531"/>
                <a:gridCol w="7756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A or not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73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complicated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(not A or not B)</a:t>
            </a:r>
          </a:p>
          <a:p>
            <a:pPr marL="0" indent="0" algn="ctr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720226"/>
              </p:ext>
            </p:extLst>
          </p:nvPr>
        </p:nvGraphicFramePr>
        <p:xfrm>
          <a:off x="2685142" y="2668208"/>
          <a:ext cx="52257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008"/>
                <a:gridCol w="699008"/>
                <a:gridCol w="749618"/>
                <a:gridCol w="740092"/>
                <a:gridCol w="1562418"/>
                <a:gridCol w="7756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A or not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36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complicated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(not A or not B)</a:t>
            </a:r>
          </a:p>
          <a:p>
            <a:pPr marL="0" indent="0" algn="ctr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507412"/>
              </p:ext>
            </p:extLst>
          </p:nvPr>
        </p:nvGraphicFramePr>
        <p:xfrm>
          <a:off x="2685142" y="2668208"/>
          <a:ext cx="52257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008"/>
                <a:gridCol w="699008"/>
                <a:gridCol w="749618"/>
                <a:gridCol w="740092"/>
                <a:gridCol w="1562418"/>
                <a:gridCol w="7756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A or not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11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Morgan’s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(not A or not B) </a:t>
            </a:r>
            <a:r>
              <a:rPr lang="en-US" dirty="0" smtClean="0">
                <a:latin typeface="Lucida Sans Unicode"/>
                <a:cs typeface="Lucida Sans Unicode"/>
              </a:rPr>
              <a:t> = </a:t>
            </a:r>
            <a:r>
              <a:rPr lang="en-US" dirty="0" smtClean="0">
                <a:cs typeface="Lucida Sans Unicode"/>
              </a:rPr>
              <a:t>A and B</a:t>
            </a:r>
          </a:p>
          <a:p>
            <a:r>
              <a:rPr lang="en-US" dirty="0" smtClean="0">
                <a:cs typeface="Lucida Sans Unicode"/>
              </a:rPr>
              <a:t>not (not A and not B) = A or B</a:t>
            </a:r>
          </a:p>
          <a:p>
            <a:r>
              <a:rPr lang="en-US" dirty="0" smtClean="0">
                <a:cs typeface="Lucida Sans Unicode"/>
              </a:rPr>
              <a:t>These can be useful for rewriting expressions to simplify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84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careful!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is easy to accidentally write an expression that is </a:t>
            </a:r>
            <a:r>
              <a:rPr lang="en-US" i="1" dirty="0" smtClean="0"/>
              <a:t>always</a:t>
            </a:r>
            <a:r>
              <a:rPr lang="en-US" b="1" i="1" dirty="0" smtClean="0"/>
              <a:t> </a:t>
            </a:r>
            <a:r>
              <a:rPr lang="en-US" dirty="0" smtClean="0"/>
              <a:t>True or </a:t>
            </a:r>
            <a:r>
              <a:rPr lang="en-US" i="1" dirty="0" smtClean="0"/>
              <a:t>always</a:t>
            </a:r>
            <a:r>
              <a:rPr lang="en-US" dirty="0" smtClean="0"/>
              <a:t> False</a:t>
            </a:r>
          </a:p>
          <a:p>
            <a:pPr lvl="1"/>
            <a:r>
              <a:rPr lang="en-US" b="1" dirty="0" err="1" smtClean="0"/>
              <a:t>Tautolology</a:t>
            </a:r>
            <a:r>
              <a:rPr lang="en-US" b="1" dirty="0" smtClean="0"/>
              <a:t> </a:t>
            </a:r>
            <a:r>
              <a:rPr lang="en-US" dirty="0" smtClean="0"/>
              <a:t>(always True) and </a:t>
            </a:r>
            <a:r>
              <a:rPr lang="en-US" b="1" dirty="0" smtClean="0"/>
              <a:t>contradiction </a:t>
            </a:r>
            <a:r>
              <a:rPr lang="en-US" dirty="0" smtClean="0"/>
              <a:t>(always False)</a:t>
            </a:r>
          </a:p>
          <a:p>
            <a:pPr lvl="1"/>
            <a:r>
              <a:rPr lang="en-US" dirty="0" smtClean="0"/>
              <a:t>Examples: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size &gt;= 10 or size &lt; 50: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print(“in range”)</a:t>
            </a:r>
          </a:p>
          <a:p>
            <a:pPr lvl="2"/>
            <a:r>
              <a:rPr lang="en-US" dirty="0" smtClean="0"/>
              <a:t>What happens when size is 100? 20 ? 2?</a:t>
            </a:r>
          </a:p>
          <a:p>
            <a:pPr lvl="2"/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dirty="0" smtClean="0"/>
              <a:t> operator is True if EITHER comparison is True</a:t>
            </a:r>
          </a:p>
          <a:p>
            <a:pPr lvl="2"/>
            <a:r>
              <a:rPr lang="en-US" dirty="0" smtClean="0"/>
              <a:t>But the two comparisons cannot both be False at the same time!</a:t>
            </a:r>
          </a:p>
          <a:p>
            <a:pPr lvl="2"/>
            <a:r>
              <a:rPr lang="en-US" dirty="0" smtClean="0"/>
              <a:t>So this is a tautology (always True)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size &lt; 10 and size &gt; 100:</a:t>
            </a:r>
          </a:p>
          <a:p>
            <a:pPr marL="457200" lvl="1" indent="0">
              <a:buNone/>
            </a:pP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print(“out of range”)</a:t>
            </a:r>
          </a:p>
          <a:p>
            <a:pPr lvl="2"/>
            <a:r>
              <a:rPr lang="en-US" dirty="0" smtClean="0"/>
              <a:t>The comparisons cannot both be True at the same time!</a:t>
            </a:r>
          </a:p>
          <a:p>
            <a:pPr lvl="2"/>
            <a:r>
              <a:rPr lang="en-US" dirty="0" smtClean="0"/>
              <a:t>So the message will never print – a contradiction (always False)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9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careful!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trust the English language!</a:t>
            </a:r>
          </a:p>
          <a:p>
            <a:pPr lvl="1"/>
            <a:r>
              <a:rPr lang="en-US" dirty="0" smtClean="0"/>
              <a:t>Make a truth table if you are not sure</a:t>
            </a:r>
          </a:p>
          <a:p>
            <a:r>
              <a:rPr lang="en-US" dirty="0" smtClean="0"/>
              <a:t>“I want to run this if size &lt; 10 and if size &gt; 100”</a:t>
            </a:r>
          </a:p>
          <a:p>
            <a:pPr lvl="1"/>
            <a:r>
              <a:rPr lang="en-US" dirty="0" smtClean="0"/>
              <a:t>In logic, that should be an </a:t>
            </a:r>
            <a:r>
              <a:rPr lang="en-US" b="1" dirty="0" smtClean="0"/>
              <a:t>or </a:t>
            </a:r>
            <a:r>
              <a:rPr lang="en-US" dirty="0" smtClean="0"/>
              <a:t> operator, not an </a:t>
            </a:r>
            <a:r>
              <a:rPr lang="en-US" b="1" dirty="0" smtClean="0"/>
              <a:t>and</a:t>
            </a:r>
            <a:r>
              <a:rPr lang="en-US" dirty="0" smtClean="0"/>
              <a:t> operator:</a:t>
            </a:r>
          </a:p>
          <a:p>
            <a:pPr lvl="2"/>
            <a:r>
              <a:rPr lang="en-US" dirty="0" smtClean="0"/>
              <a:t>“Run this if size &lt; 10 or size &gt; 100”</a:t>
            </a:r>
          </a:p>
          <a:p>
            <a:r>
              <a:rPr lang="en-US" dirty="0" smtClean="0"/>
              <a:t>“if x is equal to 4 or 5…”</a:t>
            </a:r>
          </a:p>
          <a:p>
            <a:pPr lvl="1"/>
            <a:r>
              <a:rPr lang="en-US" dirty="0" smtClean="0"/>
              <a:t>Wrong:  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== 4 or 5:</a:t>
            </a:r>
          </a:p>
          <a:p>
            <a:pPr lvl="1"/>
            <a:r>
              <a:rPr lang="en-US" dirty="0" smtClean="0"/>
              <a:t>Tests should be written out explicitly</a:t>
            </a:r>
          </a:p>
          <a:p>
            <a:pPr lvl="1"/>
            <a:r>
              <a:rPr lang="en-US" dirty="0" smtClean="0"/>
              <a:t>Should be:  “if x is equal to 4 or x is equal to 5”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 x == 4 or x == 5: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79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Coercing other types to bools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/>
              <a:t>Why did the last example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x == 4 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5:</a:t>
            </a:r>
            <a:r>
              <a:rPr lang="en-US" dirty="0" smtClean="0"/>
              <a:t>run at all?  What does Python see it as?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dirty="0" smtClean="0"/>
              <a:t> is a boolean operator – it works on bools and returns a bool</a:t>
            </a:r>
          </a:p>
          <a:p>
            <a:pPr lvl="1"/>
            <a:r>
              <a:rPr lang="en-US" dirty="0" smtClean="0"/>
              <a:t>There is a bool from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== 4</a:t>
            </a:r>
            <a:r>
              <a:rPr lang="en-US" dirty="0" smtClean="0"/>
              <a:t>, but the 5 is by itself!</a:t>
            </a:r>
          </a:p>
          <a:p>
            <a:pPr lvl="1"/>
            <a:r>
              <a:rPr lang="en-US" dirty="0" smtClean="0"/>
              <a:t>Python needs a bool on the right of the or operator – how does it make the 5 a bool??</a:t>
            </a:r>
          </a:p>
          <a:p>
            <a:pPr lvl="1"/>
            <a:r>
              <a:rPr lang="en-US" dirty="0" smtClean="0"/>
              <a:t>It forces (coerces) the 5 to be a bool according to the rules </a:t>
            </a:r>
          </a:p>
          <a:p>
            <a:pPr lvl="2"/>
            <a:r>
              <a:rPr lang="en-US" dirty="0" smtClean="0"/>
              <a:t>For numbers, any value but 0 is turned into True, 0 is False</a:t>
            </a:r>
          </a:p>
          <a:p>
            <a:pPr lvl="2"/>
            <a:r>
              <a:rPr lang="en-US" dirty="0" smtClean="0"/>
              <a:t>For strings, any string except the empty string is True, “” is False</a:t>
            </a:r>
          </a:p>
          <a:p>
            <a:pPr lvl="2"/>
            <a:r>
              <a:rPr lang="en-US" dirty="0" smtClean="0"/>
              <a:t>For lists, any list except the empty list is True, the empty list [] is False</a:t>
            </a:r>
          </a:p>
          <a:p>
            <a:pPr lvl="2"/>
            <a:r>
              <a:rPr lang="en-US" dirty="0" smtClean="0"/>
              <a:t>ALL graphics objects are True!</a:t>
            </a:r>
          </a:p>
          <a:p>
            <a:r>
              <a:rPr lang="en-US" dirty="0" smtClean="0"/>
              <a:t>So the expression above “x == 4 or 5” is ALWAYS TRUE because the 5 is coerced to True, and “anything or True” is always True.   Tautology!</a:t>
            </a:r>
          </a:p>
          <a:p>
            <a:r>
              <a:rPr lang="en-US" dirty="0"/>
              <a:t>This is NOT something you should rely on in your code – it is difficult for someone to read and understand, </a:t>
            </a:r>
            <a:r>
              <a:rPr lang="en-US" dirty="0" smtClean="0"/>
              <a:t>and it </a:t>
            </a:r>
            <a:r>
              <a:rPr lang="en-US" dirty="0"/>
              <a:t>is very prone to bugs if you are not careful.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791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seen some modules or libraries in Python: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</a:t>
            </a:r>
          </a:p>
          <a:p>
            <a:pPr lvl="1"/>
            <a:r>
              <a:rPr lang="en-US" dirty="0" smtClean="0"/>
              <a:t>A library is a collection of pre-written code indented to be re-used.</a:t>
            </a:r>
          </a:p>
          <a:p>
            <a:pPr lvl="1"/>
            <a:r>
              <a:rPr lang="en-US" dirty="0" smtClean="0"/>
              <a:t>Python comes with a couple </a:t>
            </a:r>
            <a:r>
              <a:rPr lang="en-US" i="1" dirty="0" smtClean="0"/>
              <a:t>hundred</a:t>
            </a:r>
            <a:r>
              <a:rPr lang="en-US" dirty="0" smtClean="0"/>
              <a:t> modules</a:t>
            </a:r>
          </a:p>
          <a:p>
            <a:pPr lvl="1"/>
            <a:r>
              <a:rPr lang="en-US" dirty="0" smtClean="0"/>
              <a:t>And there are thousands more third-party modules</a:t>
            </a:r>
          </a:p>
          <a:p>
            <a:pPr lvl="1"/>
            <a:r>
              <a:rPr lang="en-US" dirty="0" smtClean="0"/>
              <a:t>Let’s look at another built-in module: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75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random module provides functions for generating </a:t>
            </a:r>
            <a:r>
              <a:rPr lang="en-US" b="1" dirty="0" smtClean="0"/>
              <a:t>random numbers</a:t>
            </a:r>
            <a:endParaRPr lang="en-US" dirty="0" smtClean="0"/>
          </a:p>
          <a:p>
            <a:pPr lvl="1"/>
            <a:r>
              <a:rPr lang="en-US" dirty="0" smtClean="0"/>
              <a:t>Computers are </a:t>
            </a:r>
            <a:r>
              <a:rPr lang="en-US" b="1" dirty="0" smtClean="0"/>
              <a:t>deterministic</a:t>
            </a:r>
            <a:r>
              <a:rPr lang="en-US" dirty="0" smtClean="0"/>
              <a:t>:</a:t>
            </a:r>
          </a:p>
          <a:p>
            <a:pPr lvl="2"/>
            <a:r>
              <a:rPr lang="en-US" smtClean="0"/>
              <a:t>“the </a:t>
            </a:r>
            <a:r>
              <a:rPr lang="en-US"/>
              <a:t>principle in classical mechanics that the values of dynamic variables of a system and of the forces acting on the system at a given time, completely determine the values of the variables at any later </a:t>
            </a:r>
            <a:r>
              <a:rPr lang="en-US" smtClean="0"/>
              <a:t>time” www.dictionary.com</a:t>
            </a:r>
            <a:endParaRPr lang="en-US"/>
          </a:p>
          <a:p>
            <a:pPr lvl="2"/>
            <a:r>
              <a:rPr lang="en-US" dirty="0" smtClean="0"/>
              <a:t>The same instructions and the same data = the same results</a:t>
            </a:r>
          </a:p>
          <a:p>
            <a:pPr lvl="2"/>
            <a:r>
              <a:rPr lang="en-US" dirty="0" smtClean="0"/>
              <a:t>Usually this is what we want!</a:t>
            </a:r>
          </a:p>
          <a:p>
            <a:pPr lvl="2"/>
            <a:r>
              <a:rPr lang="en-US" dirty="0" smtClean="0"/>
              <a:t>When would we want a program to do different things every time it’s run?</a:t>
            </a:r>
          </a:p>
          <a:p>
            <a:pPr lvl="3"/>
            <a:r>
              <a:rPr lang="en-US" dirty="0" smtClean="0"/>
              <a:t>Games</a:t>
            </a:r>
          </a:p>
          <a:p>
            <a:pPr lvl="3"/>
            <a:r>
              <a:rPr lang="en-US" dirty="0" smtClean="0"/>
              <a:t>Simulations:  traffic, weather, galaxies colliding, …</a:t>
            </a:r>
          </a:p>
          <a:p>
            <a:pPr lvl="3"/>
            <a:r>
              <a:rPr lang="en-US" dirty="0" smtClean="0"/>
              <a:t>Cryptography</a:t>
            </a:r>
          </a:p>
          <a:p>
            <a:pPr lvl="1"/>
            <a:r>
              <a:rPr lang="en-US" dirty="0" smtClean="0"/>
              <a:t>For these kinds of problems we want </a:t>
            </a:r>
            <a:r>
              <a:rPr lang="en-US" b="1" dirty="0" smtClean="0"/>
              <a:t>random numbers</a:t>
            </a:r>
            <a:endParaRPr lang="en-US" dirty="0" smtClean="0"/>
          </a:p>
          <a:p>
            <a:pPr lvl="2"/>
            <a:r>
              <a:rPr lang="en-US" dirty="0" smtClean="0"/>
              <a:t>But how can we get real randomness in a deterministic machine?</a:t>
            </a:r>
          </a:p>
          <a:p>
            <a:pPr lvl="2"/>
            <a:r>
              <a:rPr lang="en-US" dirty="0" smtClean="0"/>
              <a:t>There are ways (hooking up a radiation source and look for decays, </a:t>
            </a:r>
            <a:r>
              <a:rPr lang="en-US" dirty="0" err="1" smtClean="0"/>
              <a:t>etc</a:t>
            </a:r>
            <a:r>
              <a:rPr lang="en-US" dirty="0" smtClean="0"/>
              <a:t>…) but it’s not needed most of the time</a:t>
            </a:r>
          </a:p>
          <a:p>
            <a:pPr lvl="2"/>
            <a:r>
              <a:rPr lang="en-US" b="1" dirty="0" smtClean="0"/>
              <a:t>Pseudorandom </a:t>
            </a:r>
            <a:r>
              <a:rPr lang="en-US" dirty="0" smtClean="0"/>
              <a:t>numbers are usually good enough for our purposes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526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What does “random” mean?  Two things:</a:t>
            </a:r>
          </a:p>
          <a:p>
            <a:pPr lvl="1"/>
            <a:r>
              <a:rPr lang="en-US" dirty="0" smtClean="0"/>
              <a:t>An even distribution of results</a:t>
            </a:r>
          </a:p>
          <a:p>
            <a:pPr lvl="2"/>
            <a:r>
              <a:rPr lang="en-US" dirty="0" smtClean="0"/>
              <a:t>If we’re rolling a die, we expect 1 about 1/6</a:t>
            </a:r>
            <a:r>
              <a:rPr lang="en-US" baseline="30000" dirty="0" smtClean="0"/>
              <a:t>th</a:t>
            </a:r>
            <a:r>
              <a:rPr lang="en-US" dirty="0" smtClean="0"/>
              <a:t> of the time</a:t>
            </a:r>
          </a:p>
          <a:p>
            <a:pPr lvl="2"/>
            <a:r>
              <a:rPr lang="en-US" dirty="0" smtClean="0"/>
              <a:t>And 2 about 1/6</a:t>
            </a:r>
            <a:r>
              <a:rPr lang="en-US" baseline="30000" dirty="0" smtClean="0"/>
              <a:t>th</a:t>
            </a:r>
            <a:r>
              <a:rPr lang="en-US" dirty="0" smtClean="0"/>
              <a:t> of the time, 3 about 1/6</a:t>
            </a:r>
            <a:r>
              <a:rPr lang="en-US" baseline="30000" dirty="0" smtClean="0"/>
              <a:t>th</a:t>
            </a:r>
            <a:r>
              <a:rPr lang="en-US" dirty="0" smtClean="0"/>
              <a:t> …</a:t>
            </a:r>
          </a:p>
          <a:p>
            <a:pPr lvl="2"/>
            <a:r>
              <a:rPr lang="en-US" b="1" dirty="0" smtClean="0"/>
              <a:t>Uniform distribution</a:t>
            </a:r>
            <a:r>
              <a:rPr lang="en-US" dirty="0" smtClean="0"/>
              <a:t>: each possibility is equally likely</a:t>
            </a:r>
          </a:p>
          <a:p>
            <a:pPr lvl="2"/>
            <a:r>
              <a:rPr lang="en-US" dirty="0" smtClean="0"/>
              <a:t>This does NOT mean exactly uniform results!</a:t>
            </a:r>
          </a:p>
          <a:p>
            <a:pPr lvl="3"/>
            <a:r>
              <a:rPr lang="en-US" dirty="0" smtClean="0"/>
              <a:t>If you roll a die six times,  you will get some number twice</a:t>
            </a:r>
          </a:p>
          <a:p>
            <a:pPr lvl="2"/>
            <a:r>
              <a:rPr lang="en-US" dirty="0" smtClean="0"/>
              <a:t>What it means is that </a:t>
            </a:r>
            <a:r>
              <a:rPr lang="en-US" b="1" dirty="0" smtClean="0"/>
              <a:t>over a large number of tests</a:t>
            </a:r>
            <a:r>
              <a:rPr lang="en-US" dirty="0" smtClean="0"/>
              <a:t>, the distribution gets closer to 1/6</a:t>
            </a:r>
            <a:r>
              <a:rPr lang="en-US" baseline="30000" dirty="0" smtClean="0"/>
              <a:t>th</a:t>
            </a:r>
            <a:r>
              <a:rPr lang="en-US" dirty="0" smtClean="0"/>
              <a:t> each</a:t>
            </a:r>
          </a:p>
          <a:p>
            <a:pPr lvl="1"/>
            <a:r>
              <a:rPr lang="en-US" dirty="0" smtClean="0"/>
              <a:t>An even distribution isn’t enough to be “random”</a:t>
            </a:r>
          </a:p>
          <a:p>
            <a:pPr lvl="2"/>
            <a:r>
              <a:rPr lang="en-US" dirty="0" smtClean="0"/>
              <a:t>What if the die always rolled 1,2,3,4,5,6, 1,2,3,4,5,… in that order?</a:t>
            </a:r>
          </a:p>
          <a:p>
            <a:pPr lvl="2"/>
            <a:r>
              <a:rPr lang="en-US" dirty="0" smtClean="0"/>
              <a:t>Random numbers should be </a:t>
            </a:r>
            <a:r>
              <a:rPr lang="en-US" b="1" dirty="0" smtClean="0"/>
              <a:t>unpredictable</a:t>
            </a:r>
            <a:endParaRPr lang="en-US" dirty="0" smtClean="0"/>
          </a:p>
          <a:p>
            <a:pPr lvl="2"/>
            <a:r>
              <a:rPr lang="en-US" dirty="0" smtClean="0"/>
              <a:t>Specifically seeing several numbers in the series should not let us guess the next one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33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Augmented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Often you want to perform an operation on a variable and store the result in the same variable: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num_students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num_students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price = price * 0.9  # 10 percent discount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change = change % 25  # change after quarters</a:t>
            </a:r>
          </a:p>
          <a:p>
            <a:pPr marL="0" indent="0">
              <a:buNone/>
            </a:pPr>
            <a:r>
              <a:rPr lang="en-US" dirty="0" smtClean="0"/>
              <a:t>Python provides a shorthand for this, </a:t>
            </a:r>
            <a:r>
              <a:rPr lang="en-US" b="1" dirty="0" smtClean="0"/>
              <a:t>augmented assignment: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num_students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price *= 0.9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change %= 25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62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Pseudorandom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Pseudorandom</a:t>
            </a:r>
            <a:r>
              <a:rPr lang="en-US" dirty="0" smtClean="0"/>
              <a:t> numbers use a deterministic algorithm (a </a:t>
            </a:r>
            <a:r>
              <a:rPr lang="en-US" b="1" dirty="0" smtClean="0"/>
              <a:t>random number generator, </a:t>
            </a:r>
            <a:r>
              <a:rPr lang="en-US" dirty="0" smtClean="0"/>
              <a:t>RNG) to generate numbers that appear to be random:</a:t>
            </a:r>
          </a:p>
          <a:p>
            <a:pPr lvl="1"/>
            <a:r>
              <a:rPr lang="en-US" dirty="0" smtClean="0"/>
              <a:t>Approximately uniform</a:t>
            </a:r>
          </a:p>
          <a:p>
            <a:pPr lvl="1"/>
            <a:r>
              <a:rPr lang="en-US" dirty="0" smtClean="0"/>
              <a:t>Hard to predict (theoretically not impossible)</a:t>
            </a:r>
          </a:p>
          <a:p>
            <a:pPr lvl="2"/>
            <a:r>
              <a:rPr lang="en-US" dirty="0" smtClean="0"/>
              <a:t>RNGs will repeat eventually, a good one does not for a very long time</a:t>
            </a:r>
          </a:p>
          <a:p>
            <a:pPr lvl="1"/>
            <a:r>
              <a:rPr lang="en-US" dirty="0" smtClean="0"/>
              <a:t>A lot of research has gone (and goes) into RNGs</a:t>
            </a:r>
          </a:p>
          <a:p>
            <a:pPr lvl="2"/>
            <a:r>
              <a:rPr lang="en-US" dirty="0" smtClean="0"/>
              <a:t>Linear congruential, alternating shift generator, </a:t>
            </a:r>
            <a:r>
              <a:rPr lang="en-US" dirty="0" err="1" smtClean="0"/>
              <a:t>Mersenne</a:t>
            </a:r>
            <a:r>
              <a:rPr lang="en-US" dirty="0" smtClean="0"/>
              <a:t> twister, …</a:t>
            </a:r>
          </a:p>
          <a:p>
            <a:pPr lvl="2"/>
            <a:r>
              <a:rPr lang="en-US" i="1" dirty="0" smtClean="0"/>
              <a:t>The Art of Computer Programming</a:t>
            </a:r>
            <a:r>
              <a:rPr lang="en-US" dirty="0" smtClean="0"/>
              <a:t> spends half a book on RNGs.</a:t>
            </a:r>
          </a:p>
          <a:p>
            <a:pPr lvl="2"/>
            <a:r>
              <a:rPr lang="en-US" dirty="0" smtClean="0"/>
              <a:t>Why so much research?  They are very important for security!</a:t>
            </a:r>
          </a:p>
          <a:p>
            <a:pPr lvl="3"/>
            <a:r>
              <a:rPr lang="en-US" dirty="0" smtClean="0"/>
              <a:t>Cryptograph uses random numbers for </a:t>
            </a:r>
            <a:r>
              <a:rPr lang="en-US" b="1" dirty="0" smtClean="0"/>
              <a:t>session keys </a:t>
            </a:r>
            <a:r>
              <a:rPr lang="en-US" dirty="0" smtClean="0"/>
              <a:t>(like automatically generated one-time passwords)</a:t>
            </a:r>
          </a:p>
          <a:p>
            <a:pPr lvl="3"/>
            <a:r>
              <a:rPr lang="en-US" dirty="0" smtClean="0"/>
              <a:t>If someone could predict the output of the RNG, they could predict the key and break in!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07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involves information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Randomness involves information or the lack of it</a:t>
            </a:r>
          </a:p>
          <a:p>
            <a:r>
              <a:rPr lang="en-US" dirty="0" smtClean="0"/>
              <a:t>Imagine you are standing at the top of a 50-story building.</a:t>
            </a:r>
          </a:p>
          <a:p>
            <a:r>
              <a:rPr lang="en-US" dirty="0" smtClean="0"/>
              <a:t>If someone asked you to predict what the traffic at ground-level would be, “when will the next car come around the corner?” you would be in a good position to make a prediction</a:t>
            </a:r>
          </a:p>
          <a:p>
            <a:r>
              <a:rPr lang="en-US" dirty="0" smtClean="0"/>
              <a:t>If you were standing at ground level next to the same building, you have much less information and you could not make a very good prediction about the traffic</a:t>
            </a:r>
          </a:p>
          <a:p>
            <a:r>
              <a:rPr lang="en-US" dirty="0" smtClean="0"/>
              <a:t>With more information, things are less random; with less information, things seem more random</a:t>
            </a:r>
          </a:p>
          <a:p>
            <a:r>
              <a:rPr lang="en-US" dirty="0" smtClean="0"/>
              <a:t>That’s why the RNG numbers are called </a:t>
            </a:r>
            <a:r>
              <a:rPr lang="en-US" b="1" dirty="0" smtClean="0"/>
              <a:t>pseudo</a:t>
            </a:r>
            <a:r>
              <a:rPr lang="en-US" dirty="0"/>
              <a:t>.</a:t>
            </a:r>
            <a:r>
              <a:rPr lang="en-US" dirty="0" smtClean="0"/>
              <a:t> With enough information, i.e. the RNG algorithm used and the </a:t>
            </a:r>
            <a:r>
              <a:rPr lang="en-US" b="1" dirty="0" smtClean="0"/>
              <a:t>seed</a:t>
            </a:r>
            <a:r>
              <a:rPr lang="en-US" dirty="0" smtClean="0"/>
              <a:t>, you could calculate the numbers just like the computer does.  The numbers ARE predictable in that case. Since we don’t usually have that info, the numbers seem random to us!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39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Python’s random number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Python’s random number generator is in the random library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mport random </a:t>
            </a:r>
            <a:r>
              <a:rPr lang="en-US" dirty="0" smtClean="0">
                <a:cs typeface="Courier New" panose="02070309020205020404" pitchFamily="49" charset="0"/>
              </a:rPr>
              <a:t>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from random import *</a:t>
            </a:r>
          </a:p>
          <a:p>
            <a:r>
              <a:rPr lang="en-US" dirty="0" smtClean="0"/>
              <a:t>There are several functions in the library.</a:t>
            </a:r>
          </a:p>
          <a:p>
            <a:pPr lvl="1"/>
            <a:r>
              <a:rPr lang="en-US" dirty="0" smtClean="0">
                <a:hlinkClick r:id="rId2"/>
              </a:rPr>
              <a:t>https://docs.python.org/3/library/random.html</a:t>
            </a:r>
            <a:endParaRPr lang="en-US" dirty="0" smtClean="0"/>
          </a:p>
          <a:p>
            <a:pPr lvl="1"/>
            <a:r>
              <a:rPr lang="en-US" dirty="0" smtClean="0"/>
              <a:t>Note the big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warning!</a:t>
            </a:r>
          </a:p>
          <a:p>
            <a:r>
              <a:rPr lang="en-US" dirty="0" smtClean="0"/>
              <a:t>The simplest function is random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hance = random()</a:t>
            </a:r>
          </a:p>
          <a:p>
            <a:pPr lvl="1"/>
            <a:r>
              <a:rPr lang="en-US" dirty="0" smtClean="0"/>
              <a:t>Gives a random floating point number in the range [0.0, 1.0)</a:t>
            </a:r>
          </a:p>
          <a:p>
            <a:pPr lvl="2"/>
            <a:r>
              <a:rPr lang="en-US" dirty="0" smtClean="0"/>
              <a:t>Notation: including 0.0, not including 1.0</a:t>
            </a:r>
          </a:p>
          <a:p>
            <a:pPr lvl="1"/>
            <a:r>
              <a:rPr lang="en-US" dirty="0" smtClean="0"/>
              <a:t>Useful for probabilities, 1 means “will happen”, 0 means “will not happen”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 random() &lt; 0.7:  # 70% chance</a:t>
            </a:r>
          </a:p>
          <a:p>
            <a:r>
              <a:rPr lang="en-US" dirty="0" smtClean="0"/>
              <a:t>What if we want a random float in another range?</a:t>
            </a:r>
          </a:p>
          <a:p>
            <a:pPr lvl="1"/>
            <a:r>
              <a:rPr lang="en-US" dirty="0" smtClean="0"/>
              <a:t>Multiply and add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 = 90.0 * random() + 10.0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the range of this variable is [10.0, 100.0)</a:t>
            </a:r>
          </a:p>
        </p:txBody>
      </p:sp>
    </p:spTree>
    <p:extLst>
      <p:ext uri="{BB962C8B-B14F-4D97-AF65-F5344CB8AC3E}">
        <p14:creationId xmlns:p14="http://schemas.microsoft.com/office/powerpoint/2010/main" val="306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integers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could multiply, add and type-cast to get a random integer.  But there are functions in the library to do it for us.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randrange</a:t>
            </a:r>
            <a:r>
              <a:rPr lang="en-US" dirty="0" smtClean="0"/>
              <a:t> function</a:t>
            </a:r>
          </a:p>
          <a:p>
            <a:r>
              <a:rPr lang="en-US" dirty="0" smtClean="0"/>
              <a:t>Takes one to three arguments and returns an integer: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andrange(stop):  </a:t>
            </a:r>
            <a:r>
              <a:rPr lang="en-US" dirty="0" smtClean="0"/>
              <a:t>[0, stop)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between zero (inclusive)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en-US" dirty="0" smtClean="0"/>
              <a:t> (</a:t>
            </a:r>
            <a:r>
              <a:rPr lang="en-US" i="1" dirty="0" smtClean="0"/>
              <a:t>exclusive</a:t>
            </a:r>
            <a:r>
              <a:rPr lang="en-US" dirty="0" smtClean="0"/>
              <a:t>!)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andrange(start, stop):  </a:t>
            </a:r>
            <a:r>
              <a:rPr lang="en-US" dirty="0" smtClean="0"/>
              <a:t>[start, stop)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between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en-US" dirty="0" smtClean="0"/>
              <a:t> (inclusive)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en-US" dirty="0" smtClean="0"/>
              <a:t> (exclusive)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randrange(start, stop, step):  </a:t>
            </a:r>
          </a:p>
          <a:p>
            <a:pPr marL="914400" lvl="2" indent="0">
              <a:buNone/>
            </a:pPr>
            <a:r>
              <a:rPr lang="en-US" dirty="0" smtClean="0"/>
              <a:t>Likewise, but only gives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en-US" dirty="0" smtClean="0"/>
              <a:t> plus a multiple of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2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“Give me a random multiple of 10 between 0 and 100 inclusive.”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core = randrange(0, 101, 10)</a:t>
            </a:r>
          </a:p>
          <a:p>
            <a:pPr lvl="1"/>
            <a:r>
              <a:rPr lang="en-US" dirty="0" smtClean="0"/>
              <a:t>What if we had written 100 instead?   100 is not included in the possible results</a:t>
            </a:r>
          </a:p>
          <a:p>
            <a:r>
              <a:rPr lang="en-US" dirty="0" smtClean="0"/>
              <a:t>Related: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(a, b)</a:t>
            </a:r>
            <a:r>
              <a:rPr lang="en-US" dirty="0" smtClean="0"/>
              <a:t>: [a</a:t>
            </a:r>
            <a:r>
              <a:rPr lang="en-US" smtClean="0"/>
              <a:t>, </a:t>
            </a:r>
            <a:r>
              <a:rPr lang="en-US" smtClean="0"/>
              <a:t>b]</a:t>
            </a:r>
            <a:endParaRPr lang="en-US" dirty="0" smtClean="0"/>
          </a:p>
          <a:p>
            <a:pPr lvl="1"/>
            <a:r>
              <a:rPr lang="en-US" dirty="0" smtClean="0"/>
              <a:t>Inclusive on both ends! The same as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randrange (a, b+1)</a:t>
            </a:r>
          </a:p>
        </p:txBody>
      </p:sp>
    </p:spTree>
    <p:extLst>
      <p:ext uri="{BB962C8B-B14F-4D97-AF65-F5344CB8AC3E}">
        <p14:creationId xmlns:p14="http://schemas.microsoft.com/office/powerpoint/2010/main" val="308935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Python can also choose randomly from a list of alternatives: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sacrifice = choice([“time”, “money”, “quality”])</a:t>
            </a:r>
          </a:p>
          <a:p>
            <a:pPr lvl="1"/>
            <a:r>
              <a:rPr lang="en-US" dirty="0" smtClean="0"/>
              <a:t>Must give a </a:t>
            </a:r>
            <a:r>
              <a:rPr lang="en-US" b="1" dirty="0" smtClean="0"/>
              <a:t>list</a:t>
            </a:r>
            <a:r>
              <a:rPr lang="en-US" dirty="0" smtClean="0"/>
              <a:t> of choices, in square brackets.</a:t>
            </a:r>
          </a:p>
          <a:p>
            <a:pPr lvl="2"/>
            <a:r>
              <a:rPr lang="en-US" dirty="0" smtClean="0"/>
              <a:t>Don’t forget the brackets!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choice (“time”, “money”, “quality”) </a:t>
            </a:r>
          </a:p>
          <a:p>
            <a:pPr marL="914400" lvl="2" indent="0"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choice(2) takes 2 positional arguments but four were given</a:t>
            </a:r>
          </a:p>
          <a:p>
            <a:r>
              <a:rPr lang="en-US" dirty="0" smtClean="0"/>
              <a:t>Can give a string as an argument instead: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answer=choice(“ABCD”)</a:t>
            </a:r>
          </a:p>
          <a:p>
            <a:pPr marL="457200" lvl="1" indent="0">
              <a:buNone/>
            </a:pPr>
            <a:r>
              <a:rPr lang="en-US" sz="2000" dirty="0" smtClean="0">
                <a:cs typeface="Courier New" panose="02070309020205020404" pitchFamily="49" charset="0"/>
              </a:rPr>
              <a:t>Returns a random letter from the string</a:t>
            </a:r>
            <a:endParaRPr lang="en-US" sz="20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Seeding the RNG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Sometimes it’s useful to be able to repeat the program exactly, with the same sequence of random numbers. Why?</a:t>
            </a:r>
          </a:p>
          <a:p>
            <a:r>
              <a:rPr lang="en-US" dirty="0" smtClean="0"/>
              <a:t>Reproducible simulations</a:t>
            </a:r>
          </a:p>
          <a:p>
            <a:r>
              <a:rPr lang="en-US" dirty="0" smtClean="0"/>
              <a:t>Cryptography: client and server might need the same numbers</a:t>
            </a:r>
          </a:p>
          <a:p>
            <a:r>
              <a:rPr lang="en-US" dirty="0" smtClean="0"/>
              <a:t>Testing programs (and games)</a:t>
            </a:r>
          </a:p>
          <a:p>
            <a:r>
              <a:rPr lang="en-US" dirty="0" smtClean="0"/>
              <a:t>We can specify the </a:t>
            </a:r>
            <a:r>
              <a:rPr lang="en-US" b="1" dirty="0" smtClean="0"/>
              <a:t>seed</a:t>
            </a:r>
            <a:r>
              <a:rPr lang="en-US" dirty="0" smtClean="0"/>
              <a:t> for the RNG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seed(42) </a:t>
            </a:r>
            <a:r>
              <a:rPr lang="en-US" dirty="0" smtClean="0"/>
              <a:t>do it ONCE at the beginning of the program</a:t>
            </a:r>
          </a:p>
          <a:p>
            <a:pPr lvl="1"/>
            <a:r>
              <a:rPr lang="en-US" dirty="0" smtClean="0"/>
              <a:t>Now the sequence of numbers will be the same each time the program runs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seed(43) </a:t>
            </a:r>
            <a:r>
              <a:rPr lang="en-US" dirty="0" smtClean="0"/>
              <a:t>gives a completely different random number sequence</a:t>
            </a:r>
          </a:p>
          <a:p>
            <a:pPr lvl="2"/>
            <a:r>
              <a:rPr lang="en-US" dirty="0" smtClean="0"/>
              <a:t>Not necessarily larger numbers (size of seed does not correlate with size of numbers)</a:t>
            </a:r>
          </a:p>
          <a:p>
            <a:r>
              <a:rPr lang="en-US" dirty="0" smtClean="0"/>
              <a:t>What if you never set a seed?</a:t>
            </a:r>
          </a:p>
          <a:p>
            <a:pPr lvl="1"/>
            <a:r>
              <a:rPr lang="en-US" dirty="0" smtClean="0"/>
              <a:t>Python picks one for you, based on the system time</a:t>
            </a:r>
          </a:p>
          <a:p>
            <a:pPr lvl="1"/>
            <a:r>
              <a:rPr lang="en-US" dirty="0" smtClean="0"/>
              <a:t>On some OSes it can use OS randomness instead</a:t>
            </a:r>
          </a:p>
          <a:p>
            <a:r>
              <a:rPr lang="en-US" dirty="0" smtClean="0"/>
              <a:t>Only set the seed ONCE per program!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8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Augmented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Combines assignment with an arithmetic operator</a:t>
            </a:r>
          </a:p>
          <a:p>
            <a:r>
              <a:rPr lang="en-US" dirty="0" smtClean="0"/>
              <a:t>The precedence is the same as assignment (=)</a:t>
            </a:r>
          </a:p>
          <a:p>
            <a:pPr lvl="1"/>
            <a:r>
              <a:rPr lang="en-US" dirty="0" smtClean="0"/>
              <a:t>Evaluate the right hand side first</a:t>
            </a:r>
          </a:p>
          <a:p>
            <a:pPr lvl="1"/>
            <a:r>
              <a:rPr lang="en-US" dirty="0" smtClean="0"/>
              <a:t>What does this do?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 *=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lvl="1"/>
            <a:r>
              <a:rPr lang="en-US" dirty="0" smtClean="0"/>
              <a:t>does NOT do: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 = product *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lvl="1"/>
            <a:r>
              <a:rPr lang="en-US" dirty="0" smtClean="0"/>
              <a:t>DOES do: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 = product * 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+ 1)</a:t>
            </a:r>
          </a:p>
          <a:p>
            <a:pPr lvl="2"/>
            <a:r>
              <a:rPr lang="en-US" dirty="0" smtClean="0"/>
              <a:t>because + is higher precedence than *=</a:t>
            </a:r>
          </a:p>
          <a:p>
            <a:r>
              <a:rPr lang="en-US" dirty="0" smtClean="0"/>
              <a:t>Sometimes called “compound operators” in other languages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1612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Chaining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Python, comparisons can be chained together: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0 &lt; x &lt; y &lt;= 100:</a:t>
            </a:r>
          </a:p>
          <a:p>
            <a:r>
              <a:rPr lang="en-US" dirty="0" smtClean="0"/>
              <a:t>It means: 0 &lt;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&lt; y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 smtClean="0"/>
              <a:t> &lt;= 100</a:t>
            </a:r>
          </a:p>
          <a:p>
            <a:r>
              <a:rPr lang="en-US" dirty="0" smtClean="0"/>
              <a:t>This notation is common in mathematics</a:t>
            </a:r>
          </a:p>
          <a:p>
            <a:pPr lvl="1"/>
            <a:r>
              <a:rPr lang="en-US" dirty="0" smtClean="0"/>
              <a:t>But not in most programming languages!</a:t>
            </a:r>
          </a:p>
          <a:p>
            <a:pPr lvl="1"/>
            <a:r>
              <a:rPr lang="en-US" dirty="0" smtClean="0"/>
              <a:t>Python is rather unusual in allowing it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9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logic and 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There are three </a:t>
            </a:r>
            <a:r>
              <a:rPr lang="en-US" b="1" dirty="0" smtClean="0"/>
              <a:t>logical operators</a:t>
            </a:r>
            <a:r>
              <a:rPr lang="en-US" dirty="0" smtClean="0"/>
              <a:t> that let us combine Boolean expressions.   They have lower precedence than the relational operators (&lt;, &gt;, …)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A</a:t>
            </a:r>
            <a:r>
              <a:rPr lang="en-US" dirty="0" smtClean="0"/>
              <a:t>:  True if A is False, False if A is True</a:t>
            </a:r>
          </a:p>
          <a:p>
            <a:pPr lvl="1"/>
            <a:r>
              <a:rPr lang="en-US" dirty="0" smtClean="0"/>
              <a:t>A is any Boolean expression:</a:t>
            </a:r>
          </a:p>
          <a:p>
            <a:pPr marL="914400" lvl="2" indent="0">
              <a:buNone/>
            </a:pPr>
            <a:r>
              <a:rPr lang="en-US" dirty="0" smtClean="0"/>
              <a:t>if not </a:t>
            </a:r>
            <a:r>
              <a:rPr lang="en-US" dirty="0" err="1" smtClean="0"/>
              <a:t>is_finished</a:t>
            </a:r>
            <a:r>
              <a:rPr lang="en-US" dirty="0" smtClean="0"/>
              <a:t>:</a:t>
            </a:r>
          </a:p>
          <a:p>
            <a:pPr marL="1371600" lvl="3" indent="0">
              <a:buNone/>
            </a:pPr>
            <a:r>
              <a:rPr lang="en-US" dirty="0" err="1" smtClean="0"/>
              <a:t>do_more_work</a:t>
            </a:r>
            <a:r>
              <a:rPr lang="en-US" dirty="0" smtClean="0"/>
              <a:t>()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and B</a:t>
            </a:r>
            <a:r>
              <a:rPr lang="en-US" dirty="0" smtClean="0"/>
              <a:t>:  True if </a:t>
            </a:r>
            <a:r>
              <a:rPr lang="en-US" b="1" dirty="0" smtClean="0"/>
              <a:t>both </a:t>
            </a:r>
            <a:r>
              <a:rPr lang="en-US" dirty="0" smtClean="0"/>
              <a:t>A and B are True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in_range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size &gt;= 0 and size &lt;= 100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or B</a:t>
            </a:r>
            <a:r>
              <a:rPr lang="en-US" dirty="0" smtClean="0"/>
              <a:t>:  True if </a:t>
            </a:r>
            <a:r>
              <a:rPr lang="en-US" b="1" dirty="0" smtClean="0"/>
              <a:t>either </a:t>
            </a:r>
            <a:r>
              <a:rPr lang="en-US" dirty="0" smtClean="0"/>
              <a:t>A or B is True </a:t>
            </a:r>
          </a:p>
          <a:p>
            <a:pPr lvl="1"/>
            <a:r>
              <a:rPr lang="en-US" dirty="0" smtClean="0"/>
              <a:t>or Both!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snow_inches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6 or temperature &lt; 0: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print(“Class is cancelled”)</a:t>
            </a:r>
          </a:p>
        </p:txBody>
      </p:sp>
    </p:spTree>
    <p:extLst>
      <p:ext uri="{BB962C8B-B14F-4D97-AF65-F5344CB8AC3E}">
        <p14:creationId xmlns:p14="http://schemas.microsoft.com/office/powerpoint/2010/main" val="316725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Boolean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</a:t>
            </a:r>
            <a:r>
              <a:rPr lang="en-US" dirty="0" smtClean="0"/>
              <a:t>has the highest precedence (still lower than relational)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dirty="0" smtClean="0"/>
              <a:t> has the next highest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dirty="0" smtClean="0"/>
              <a:t> has the lowest of the three</a:t>
            </a:r>
          </a:p>
          <a:p>
            <a:r>
              <a:rPr lang="en-US" dirty="0" smtClean="0"/>
              <a:t>So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A or B and C or D </a:t>
            </a:r>
            <a:r>
              <a:rPr lang="en-US" dirty="0" smtClean="0"/>
              <a:t>means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(((not A) or (B and C)) or D)</a:t>
            </a:r>
          </a:p>
          <a:p>
            <a:r>
              <a:rPr lang="en-US" dirty="0" smtClean="0"/>
              <a:t>People often forget the order of and </a:t>
            </a:r>
            <a:r>
              <a:rPr lang="en-US" dirty="0" err="1" smtClean="0"/>
              <a:t>and</a:t>
            </a:r>
            <a:r>
              <a:rPr lang="en-US" dirty="0" smtClean="0"/>
              <a:t> or operators</a:t>
            </a:r>
          </a:p>
          <a:p>
            <a:pPr lvl="1"/>
            <a:r>
              <a:rPr lang="en-US" dirty="0" smtClean="0"/>
              <a:t>It’s not a bad idea to always use parentheses when they are both in an expression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A or (B and C) or 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0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/>
              <a:t>truth table</a:t>
            </a:r>
            <a:r>
              <a:rPr lang="en-US" dirty="0" smtClean="0"/>
              <a:t> is a tool for making sense of complex Boolean expressions.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80680"/>
              </p:ext>
            </p:extLst>
          </p:nvPr>
        </p:nvGraphicFramePr>
        <p:xfrm>
          <a:off x="993313" y="2699386"/>
          <a:ext cx="154731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008"/>
                <a:gridCol w="8483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020365"/>
              </p:ext>
            </p:extLst>
          </p:nvPr>
        </p:nvGraphicFramePr>
        <p:xfrm>
          <a:off x="3061811" y="2637243"/>
          <a:ext cx="236897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008"/>
                <a:gridCol w="699008"/>
                <a:gridCol w="9709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and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600249"/>
              </p:ext>
            </p:extLst>
          </p:nvPr>
        </p:nvGraphicFramePr>
        <p:xfrm>
          <a:off x="6373181" y="2637243"/>
          <a:ext cx="220795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008"/>
                <a:gridCol w="699008"/>
                <a:gridCol w="8099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or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10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table has one </a:t>
            </a:r>
            <a:r>
              <a:rPr lang="en-US" b="1" dirty="0"/>
              <a:t>row</a:t>
            </a:r>
            <a:r>
              <a:rPr lang="en-US" dirty="0"/>
              <a:t> for each possible combination of values of True and False</a:t>
            </a:r>
          </a:p>
          <a:p>
            <a:pPr lvl="1"/>
            <a:r>
              <a:rPr lang="en-US" dirty="0"/>
              <a:t>if there is one input, two rows  (T, F)</a:t>
            </a:r>
          </a:p>
          <a:p>
            <a:pPr lvl="1"/>
            <a:r>
              <a:rPr lang="en-US" dirty="0"/>
              <a:t>two inputs, four rows  (TT, TF, FT, FF)</a:t>
            </a:r>
          </a:p>
          <a:p>
            <a:pPr lvl="1"/>
            <a:r>
              <a:rPr lang="en-US" dirty="0"/>
              <a:t>3 inputs, 8 rows (TTT, TTF, TFT, TFF, FTT, FTF, FFT, FFF)</a:t>
            </a:r>
          </a:p>
          <a:p>
            <a:r>
              <a:rPr lang="en-US" dirty="0" smtClean="0"/>
              <a:t>A table has one </a:t>
            </a:r>
            <a:r>
              <a:rPr lang="en-US" b="1" dirty="0" smtClean="0"/>
              <a:t>column</a:t>
            </a:r>
            <a:r>
              <a:rPr lang="en-US" dirty="0" smtClean="0"/>
              <a:t> for each boolean expression</a:t>
            </a:r>
          </a:p>
          <a:p>
            <a:pPr lvl="1"/>
            <a:r>
              <a:rPr lang="en-US" dirty="0" smtClean="0"/>
              <a:t>Inputs: Boolean variables or comparisons (relational expressions)</a:t>
            </a:r>
          </a:p>
          <a:p>
            <a:pPr lvl="1"/>
            <a:r>
              <a:rPr lang="en-US" dirty="0" smtClean="0"/>
              <a:t>Intermediate results:  Each </a:t>
            </a:r>
            <a:r>
              <a:rPr lang="en-US" b="1" dirty="0" smtClean="0"/>
              <a:t>not</a:t>
            </a:r>
            <a:r>
              <a:rPr lang="en-US" dirty="0" smtClean="0"/>
              <a:t>, </a:t>
            </a:r>
            <a:r>
              <a:rPr lang="en-US" b="1" dirty="0" smtClean="0"/>
              <a:t>and</a:t>
            </a:r>
            <a:r>
              <a:rPr lang="en-US" dirty="0"/>
              <a:t> </a:t>
            </a:r>
            <a:r>
              <a:rPr lang="en-US" dirty="0" err="1" smtClean="0"/>
              <a:t>and</a:t>
            </a:r>
            <a:r>
              <a:rPr lang="en-US" dirty="0" smtClean="0"/>
              <a:t> </a:t>
            </a:r>
            <a:r>
              <a:rPr lang="en-US" b="1" dirty="0" smtClean="0"/>
              <a:t>or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Output: The whole expression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1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complicated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(not A or not B)</a:t>
            </a:r>
          </a:p>
          <a:p>
            <a:pPr marL="0" indent="0" algn="ctr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567920"/>
              </p:ext>
            </p:extLst>
          </p:nvPr>
        </p:nvGraphicFramePr>
        <p:xfrm>
          <a:off x="2605629" y="2668209"/>
          <a:ext cx="52257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008"/>
                <a:gridCol w="699008"/>
                <a:gridCol w="749618"/>
                <a:gridCol w="740092"/>
                <a:gridCol w="1562418"/>
                <a:gridCol w="7756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A or not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65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2079</Words>
  <Application>Microsoft Office PowerPoint</Application>
  <PresentationFormat>Widescreen</PresentationFormat>
  <Paragraphs>349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Lucida Sans Unicode</vt:lpstr>
      <vt:lpstr>Office Theme</vt:lpstr>
      <vt:lpstr>CS 115 Lecture </vt:lpstr>
      <vt:lpstr>Augmented assignment</vt:lpstr>
      <vt:lpstr>Augmented assignment</vt:lpstr>
      <vt:lpstr>Chaining comparisons</vt:lpstr>
      <vt:lpstr>Boolean logic and logical operators</vt:lpstr>
      <vt:lpstr>Complex Boolean expressions</vt:lpstr>
      <vt:lpstr>Truth tables</vt:lpstr>
      <vt:lpstr>Truth tables</vt:lpstr>
      <vt:lpstr>A more complicated example</vt:lpstr>
      <vt:lpstr>A more complicated example</vt:lpstr>
      <vt:lpstr>A more complicated example</vt:lpstr>
      <vt:lpstr>A more complicated example</vt:lpstr>
      <vt:lpstr>De Morgan’s laws</vt:lpstr>
      <vt:lpstr>Be careful!</vt:lpstr>
      <vt:lpstr>Be careful!</vt:lpstr>
      <vt:lpstr>Coercing other types to bools</vt:lpstr>
      <vt:lpstr>Random numbers</vt:lpstr>
      <vt:lpstr>Randomness</vt:lpstr>
      <vt:lpstr>Randomness</vt:lpstr>
      <vt:lpstr>Pseudorandom numbers</vt:lpstr>
      <vt:lpstr>Randomness involves information </vt:lpstr>
      <vt:lpstr>Using Python’s random number library</vt:lpstr>
      <vt:lpstr>Random integers </vt:lpstr>
      <vt:lpstr>Random integers</vt:lpstr>
      <vt:lpstr>Random choice</vt:lpstr>
      <vt:lpstr>Seeding the RNG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Debby</dc:creator>
  <cp:lastModifiedBy>Keen, Debby</cp:lastModifiedBy>
  <cp:revision>47</cp:revision>
  <dcterms:created xsi:type="dcterms:W3CDTF">2016-02-19T16:27:02Z</dcterms:created>
  <dcterms:modified xsi:type="dcterms:W3CDTF">2017-09-26T16:26:17Z</dcterms:modified>
</cp:coreProperties>
</file>